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5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D20"/>
    <a:srgbClr val="003300"/>
    <a:srgbClr val="E73A1C"/>
    <a:srgbClr val="00B050"/>
    <a:srgbClr val="00DE64"/>
    <a:srgbClr val="007A37"/>
    <a:srgbClr val="2FFF8D"/>
    <a:srgbClr val="00AC4E"/>
    <a:srgbClr val="00CC5C"/>
    <a:srgbClr val="D1D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 autoAdjust="0"/>
    <p:restoredTop sz="94565"/>
  </p:normalViewPr>
  <p:slideViewPr>
    <p:cSldViewPr snapToGrid="0">
      <p:cViewPr>
        <p:scale>
          <a:sx n="90" d="100"/>
          <a:sy n="90" d="100"/>
        </p:scale>
        <p:origin x="6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423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5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80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673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79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279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804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69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1" r:id="rId5"/>
    <p:sldLayoutId id="2147483652" r:id="rId6"/>
    <p:sldLayoutId id="214748365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inghc/hadoop2x-eclipse-plugin" TargetMode="Externa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15714" y="2768946"/>
            <a:ext cx="19563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Big</a:t>
            </a:r>
            <a:r>
              <a:rPr kumimoji="1" lang="zh-CN" altLang="en-US" sz="40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b="1" dirty="0" smtClean="0">
                <a:solidFill>
                  <a:schemeClr val="bg1"/>
                </a:solidFill>
              </a:rPr>
              <a:t>Data</a:t>
            </a:r>
            <a:endParaRPr kumimoji="1"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32363" y="3934447"/>
            <a:ext cx="2323072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语言开发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0633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228314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Eclipse-Hadoop</a:t>
            </a:r>
            <a:r>
              <a:rPr kumimoji="1" lang="zh-CN" altLang="en-US" dirty="0"/>
              <a:t>插件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3375" y="1368885"/>
            <a:ext cx="9814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开始配置安装成功的插件：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选择 </a:t>
            </a:r>
            <a:r>
              <a:rPr lang="en-US" altLang="zh-CN" sz="2000" dirty="0"/>
              <a:t>Window </a:t>
            </a:r>
            <a:r>
              <a:rPr lang="zh-CN" altLang="en-US" sz="2000" dirty="0"/>
              <a:t>菜单下的 </a:t>
            </a:r>
            <a:r>
              <a:rPr lang="en-US" altLang="zh-CN" sz="2000" dirty="0"/>
              <a:t>Preference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弹</a:t>
            </a:r>
            <a:r>
              <a:rPr lang="zh-CN" altLang="en-US" sz="2000" dirty="0"/>
              <a:t>出一个窗体，窗体的左侧会多出 </a:t>
            </a:r>
            <a:r>
              <a:rPr lang="en-US" altLang="zh-CN" sz="2000" dirty="0"/>
              <a:t>Hadoop Map/Reduce </a:t>
            </a:r>
            <a:r>
              <a:rPr lang="zh-CN" altLang="en-US" sz="2000" dirty="0"/>
              <a:t>选项，点击此选项，选择 </a:t>
            </a:r>
            <a:r>
              <a:rPr lang="en-US" altLang="zh-CN" sz="2000" dirty="0"/>
              <a:t>Hadoop </a:t>
            </a:r>
            <a:r>
              <a:rPr lang="zh-CN" altLang="en-US" sz="2000" dirty="0"/>
              <a:t>的安装目录（如</a:t>
            </a:r>
            <a:r>
              <a:rPr lang="en-US" altLang="zh-CN" sz="2000" dirty="0"/>
              <a:t>/</a:t>
            </a:r>
            <a:r>
              <a:rPr lang="en-US" altLang="zh-CN" sz="2000" dirty="0" err="1" smtClean="0"/>
              <a:t>usr</a:t>
            </a:r>
            <a:r>
              <a:rPr lang="en-US" altLang="zh-CN" sz="2000" dirty="0" smtClean="0"/>
              <a:t>/local/</a:t>
            </a:r>
            <a:r>
              <a:rPr lang="en-US" altLang="zh-CN" sz="2000" dirty="0" err="1" smtClean="0"/>
              <a:t>hadoop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。</a:t>
            </a: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56" y="3315111"/>
            <a:ext cx="2476500" cy="3213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3128197"/>
            <a:ext cx="4195762" cy="340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3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299751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Eclipse-Hadoop</a:t>
            </a:r>
            <a:r>
              <a:rPr kumimoji="1" lang="zh-CN" altLang="en-US" dirty="0"/>
              <a:t>插件</a:t>
            </a:r>
          </a:p>
        </p:txBody>
      </p:sp>
      <p:sp>
        <p:nvSpPr>
          <p:cNvPr id="3" name="矩形 2"/>
          <p:cNvSpPr/>
          <p:nvPr/>
        </p:nvSpPr>
        <p:spPr>
          <a:xfrm>
            <a:off x="843749" y="1585823"/>
            <a:ext cx="70715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切换 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Map/Reduce 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开发视图，选择 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Window 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菜单下选择 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Open Perspective -&gt; 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Other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弹出一个窗体，从中选择 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Map/Reduce 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选项即可进行切换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dirty="0" smtClean="0">
                <a:latin typeface="+mn-ea"/>
              </a:rPr>
              <a:t>建立</a:t>
            </a:r>
            <a:r>
              <a:rPr lang="zh-CN" altLang="en-US" dirty="0">
                <a:latin typeface="+mn-ea"/>
              </a:rPr>
              <a:t>与 </a:t>
            </a:r>
            <a:r>
              <a:rPr lang="en-US" altLang="zh-CN" dirty="0">
                <a:latin typeface="+mn-ea"/>
              </a:rPr>
              <a:t>Hadoop </a:t>
            </a:r>
            <a:r>
              <a:rPr lang="zh-CN" altLang="en-US" dirty="0">
                <a:latin typeface="+mn-ea"/>
              </a:rPr>
              <a:t>集群的连接，点击 </a:t>
            </a:r>
            <a:r>
              <a:rPr lang="en-US" altLang="zh-CN" dirty="0">
                <a:latin typeface="+mn-ea"/>
              </a:rPr>
              <a:t>Eclipse</a:t>
            </a:r>
            <a:r>
              <a:rPr lang="zh-CN" altLang="en-US" dirty="0">
                <a:latin typeface="+mn-ea"/>
              </a:rPr>
              <a:t>软件右下角的 </a:t>
            </a:r>
            <a:r>
              <a:rPr lang="en-US" altLang="zh-CN" dirty="0">
                <a:latin typeface="+mn-ea"/>
              </a:rPr>
              <a:t>Map/Reduce Locations </a:t>
            </a:r>
            <a:r>
              <a:rPr lang="zh-CN" altLang="en-US" dirty="0">
                <a:latin typeface="+mn-ea"/>
              </a:rPr>
              <a:t>面板，在面板中单击右键，选择 </a:t>
            </a:r>
            <a:r>
              <a:rPr lang="en-US" altLang="zh-CN" dirty="0">
                <a:latin typeface="+mn-ea"/>
              </a:rPr>
              <a:t>New Hadoop Location</a:t>
            </a:r>
            <a:r>
              <a:rPr lang="zh-CN" altLang="en-US" dirty="0">
                <a:latin typeface="+mn-ea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037" y="1585823"/>
            <a:ext cx="3251200" cy="4279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" y="4504560"/>
            <a:ext cx="7188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88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114014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Eclipse-Hadoop</a:t>
            </a:r>
            <a:r>
              <a:rPr kumimoji="1" lang="zh-CN" altLang="en-US" dirty="0"/>
              <a:t>插件</a:t>
            </a:r>
          </a:p>
        </p:txBody>
      </p:sp>
      <p:sp>
        <p:nvSpPr>
          <p:cNvPr id="3" name="矩形 2"/>
          <p:cNvSpPr/>
          <p:nvPr/>
        </p:nvSpPr>
        <p:spPr>
          <a:xfrm>
            <a:off x="843748" y="1623149"/>
            <a:ext cx="41140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在弹出来的 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General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选项面板中，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General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的设置要与 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Hadoop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的配置一致。一般两个 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Host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值是一样的，如果是伪分布式，填写 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localhost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即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可，如果是完全分布式，填写实际的</a:t>
            </a:r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Master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地址或映射的名称。</a:t>
            </a:r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Map/Reduce(V2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) Master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的 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Port 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改为</a:t>
            </a:r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9001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即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可，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Location Name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随意填写。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368885"/>
            <a:ext cx="6515099" cy="50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5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128301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Eclipse-Hadoop</a:t>
            </a:r>
            <a:r>
              <a:rPr kumimoji="1" lang="zh-CN" altLang="en-US" dirty="0"/>
              <a:t>插件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13" y="543840"/>
            <a:ext cx="2603500" cy="5956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28713" y="1368885"/>
            <a:ext cx="467201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zh-CN" altLang="en-US" dirty="0" smtClean="0"/>
              <a:t>配置</a:t>
            </a:r>
            <a:r>
              <a:rPr lang="zh-CN" altLang="en-US" dirty="0"/>
              <a:t>好后，点击左侧 </a:t>
            </a:r>
            <a:r>
              <a:rPr lang="en-US" altLang="zh-CN" dirty="0"/>
              <a:t>Project Explorer </a:t>
            </a:r>
            <a:r>
              <a:rPr lang="zh-CN" altLang="en-US" dirty="0"/>
              <a:t>中的 </a:t>
            </a:r>
            <a:r>
              <a:rPr lang="en-US" altLang="zh-CN" dirty="0" err="1"/>
              <a:t>MapReduce</a:t>
            </a:r>
            <a:r>
              <a:rPr lang="en-US" altLang="zh-CN" dirty="0"/>
              <a:t> Location </a:t>
            </a:r>
            <a:r>
              <a:rPr lang="zh-CN" altLang="en-US" dirty="0"/>
              <a:t>（点击三角形展开）就能直接查看 </a:t>
            </a:r>
            <a:r>
              <a:rPr lang="en-US" altLang="zh-CN" dirty="0"/>
              <a:t>HDFS </a:t>
            </a:r>
            <a:r>
              <a:rPr lang="zh-CN" altLang="en-US" dirty="0"/>
              <a:t>中的文件列表了（</a:t>
            </a:r>
            <a:r>
              <a:rPr lang="en-US" altLang="zh-CN" dirty="0"/>
              <a:t>HDFS </a:t>
            </a:r>
            <a:r>
              <a:rPr lang="zh-CN" altLang="en-US" dirty="0"/>
              <a:t>中要有</a:t>
            </a:r>
            <a:r>
              <a:rPr lang="zh-CN" altLang="en-US" dirty="0" smtClean="0"/>
              <a:t>文件）</a:t>
            </a:r>
            <a:r>
              <a:rPr lang="zh-CN" altLang="en-US" dirty="0"/>
              <a:t>，双击可以查看内容，右键点击可以上传、下载、删除 </a:t>
            </a:r>
            <a:r>
              <a:rPr lang="en-US" altLang="zh-CN" dirty="0"/>
              <a:t>HDFS </a:t>
            </a:r>
            <a:r>
              <a:rPr lang="zh-CN" altLang="en-US" dirty="0"/>
              <a:t>中的文件，无需再通过繁琐的 </a:t>
            </a:r>
            <a:r>
              <a:rPr lang="en-US" altLang="zh-CN" dirty="0" err="1"/>
              <a:t>hdfs</a:t>
            </a:r>
            <a:r>
              <a:rPr lang="en-US" altLang="zh-CN" dirty="0"/>
              <a:t> </a:t>
            </a:r>
            <a:r>
              <a:rPr lang="en-US" altLang="zh-CN" dirty="0" err="1"/>
              <a:t>dfs</a:t>
            </a:r>
            <a:r>
              <a:rPr lang="en-US" altLang="zh-CN" dirty="0"/>
              <a:t> -</a:t>
            </a:r>
            <a:r>
              <a:rPr lang="en-US" altLang="zh-CN" dirty="0" err="1"/>
              <a:t>ls</a:t>
            </a:r>
            <a:r>
              <a:rPr lang="zh-CN" altLang="en-US" dirty="0"/>
              <a:t> 等命令进行操作了。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40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071151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/>
              <a:t>第一个</a:t>
            </a:r>
            <a:r>
              <a:rPr kumimoji="1" lang="en-US" altLang="zh-CN" dirty="0" err="1"/>
              <a:t>MapReduce</a:t>
            </a:r>
            <a:r>
              <a:rPr kumimoji="1" lang="zh-CN" altLang="en-US" sz="3600" dirty="0" smtClean="0"/>
              <a:t>程序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43749" y="1601271"/>
            <a:ext cx="407115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+mn-ea"/>
              </a:rPr>
              <a:t>在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</a:rPr>
              <a:t>Eclipse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</a:rPr>
              <a:t>中创建 </a:t>
            </a:r>
            <a:r>
              <a:rPr lang="zh-CN" altLang="en-US" sz="2000" dirty="0" smtClean="0">
                <a:solidFill>
                  <a:srgbClr val="333333"/>
                </a:solidFill>
                <a:latin typeface="+mn-ea"/>
              </a:rPr>
              <a:t>第一个</a:t>
            </a:r>
            <a:r>
              <a:rPr lang="en-US" altLang="zh-CN" sz="2000" dirty="0" err="1" smtClean="0">
                <a:solidFill>
                  <a:srgbClr val="333333"/>
                </a:solidFill>
                <a:latin typeface="+mn-ea"/>
              </a:rPr>
              <a:t>MapReduce</a:t>
            </a:r>
            <a:r>
              <a:rPr lang="en-US" altLang="zh-CN" sz="2000" dirty="0" smtClean="0">
                <a:solidFill>
                  <a:srgbClr val="333333"/>
                </a:solidFill>
                <a:latin typeface="+mn-ea"/>
              </a:rPr>
              <a:t> </a:t>
            </a:r>
            <a:r>
              <a:rPr lang="zh-CN" altLang="en-US" sz="2000" dirty="0" smtClean="0">
                <a:solidFill>
                  <a:srgbClr val="333333"/>
                </a:solidFill>
                <a:latin typeface="+mn-ea"/>
              </a:rPr>
              <a:t>项目，</a:t>
            </a:r>
            <a:r>
              <a:rPr lang="zh-CN" altLang="en-US" sz="2000" dirty="0">
                <a:latin typeface="+mn-ea"/>
              </a:rPr>
              <a:t>点击 </a:t>
            </a:r>
            <a:r>
              <a:rPr lang="en-US" altLang="zh-CN" sz="2000" dirty="0">
                <a:latin typeface="+mn-ea"/>
              </a:rPr>
              <a:t>File </a:t>
            </a:r>
            <a:r>
              <a:rPr lang="zh-CN" altLang="en-US" sz="2000" dirty="0">
                <a:latin typeface="+mn-ea"/>
              </a:rPr>
              <a:t>菜单，选择 </a:t>
            </a:r>
            <a:r>
              <a:rPr lang="en-US" altLang="zh-CN" sz="2000" dirty="0">
                <a:latin typeface="+mn-ea"/>
              </a:rPr>
              <a:t>New -&gt; Project</a:t>
            </a:r>
            <a:r>
              <a:rPr lang="en-US" altLang="zh-CN" sz="2000" dirty="0" smtClean="0">
                <a:latin typeface="+mn-ea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选择 </a:t>
            </a:r>
            <a:r>
              <a:rPr lang="en-US" altLang="zh-CN" sz="2000" dirty="0">
                <a:latin typeface="+mn-ea"/>
              </a:rPr>
              <a:t>Map/Reduce Project</a:t>
            </a:r>
            <a:r>
              <a:rPr lang="zh-CN" altLang="en-US" sz="2000" dirty="0">
                <a:latin typeface="+mn-ea"/>
              </a:rPr>
              <a:t>，点击 </a:t>
            </a:r>
            <a:r>
              <a:rPr lang="en-US" altLang="zh-CN" sz="2000" dirty="0">
                <a:latin typeface="+mn-ea"/>
              </a:rPr>
              <a:t>Next</a:t>
            </a:r>
            <a:r>
              <a:rPr lang="zh-CN" altLang="en-US" sz="2000" dirty="0">
                <a:latin typeface="+mn-ea"/>
              </a:rPr>
              <a:t>。</a:t>
            </a:r>
            <a:endParaRPr lang="zh-CN" altLang="en-US" sz="20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1601271"/>
            <a:ext cx="6043612" cy="42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9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014001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/>
              <a:t>第一个</a:t>
            </a:r>
            <a:r>
              <a:rPr kumimoji="1" lang="en-US" altLang="zh-CN" dirty="0" err="1"/>
              <a:t>MapReduce</a:t>
            </a:r>
            <a:r>
              <a:rPr kumimoji="1" lang="zh-CN" altLang="en-US" sz="3600" dirty="0"/>
              <a:t>程序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3749" y="1619935"/>
            <a:ext cx="4156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填写 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Project name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为 </a:t>
            </a:r>
            <a:r>
              <a:rPr lang="en-US" altLang="zh-CN" sz="2000" dirty="0" err="1" smtClean="0">
                <a:solidFill>
                  <a:srgbClr val="333333"/>
                </a:solidFill>
                <a:latin typeface="Helvetica Neue" charset="0"/>
              </a:rPr>
              <a:t>MyHadoop</a:t>
            </a:r>
            <a:r>
              <a:rPr lang="en-US" altLang="zh-CN" sz="2000" dirty="0" smtClean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即可，点击 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Finish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就创建好了项目。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38" y="1619935"/>
            <a:ext cx="6020397" cy="459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74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028289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/>
              <a:t>第一个</a:t>
            </a:r>
            <a:r>
              <a:rPr kumimoji="1" lang="en-US" altLang="zh-CN" dirty="0" err="1"/>
              <a:t>MapReduce</a:t>
            </a:r>
            <a:r>
              <a:rPr kumimoji="1" lang="zh-CN" altLang="en-US" sz="3600" dirty="0"/>
              <a:t>程序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3749" y="1729859"/>
            <a:ext cx="432832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此时观察左侧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的 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Project Explorer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就能看到刚才建立的项目了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。我们可以发现，通过项目的生成，已经将</a:t>
            </a:r>
            <a:r>
              <a:rPr lang="en-US" altLang="zh-CN" sz="2000" dirty="0" smtClean="0">
                <a:solidFill>
                  <a:srgbClr val="333333"/>
                </a:solidFill>
                <a:latin typeface="Helvetica Neue" charset="0"/>
              </a:rPr>
              <a:t>Hadoop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开发依赖的</a:t>
            </a:r>
            <a:r>
              <a:rPr lang="en-US" altLang="zh-CN" sz="2000" dirty="0" smtClean="0">
                <a:solidFill>
                  <a:srgbClr val="333333"/>
                </a:solidFill>
                <a:latin typeface="Helvetica Neue" charset="0"/>
              </a:rPr>
              <a:t>jar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包全部导入到项目中来。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1368885"/>
            <a:ext cx="3441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8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099726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/>
              <a:t>第一个</a:t>
            </a:r>
            <a:r>
              <a:rPr kumimoji="1" lang="en-US" altLang="zh-CN" dirty="0" err="1"/>
              <a:t>MapReduce</a:t>
            </a:r>
            <a:r>
              <a:rPr kumimoji="1" lang="zh-CN" altLang="en-US" sz="3600" dirty="0"/>
              <a:t>程序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3749" y="1548498"/>
            <a:ext cx="100576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2000" dirty="0">
                <a:solidFill>
                  <a:srgbClr val="333333"/>
                </a:solidFill>
                <a:latin typeface="+mn-ea"/>
              </a:rPr>
              <a:t>接着右键点击刚创建的 </a:t>
            </a:r>
            <a:r>
              <a:rPr lang="en-US" altLang="zh-CN" sz="2000" dirty="0" err="1" smtClean="0">
                <a:solidFill>
                  <a:srgbClr val="333333"/>
                </a:solidFill>
                <a:latin typeface="+mn-ea"/>
              </a:rPr>
              <a:t>MyHadoop</a:t>
            </a:r>
            <a:r>
              <a:rPr lang="en-US" altLang="zh-CN" sz="2000" dirty="0" smtClean="0">
                <a:solidFill>
                  <a:srgbClr val="333333"/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+mn-ea"/>
              </a:rPr>
              <a:t>项目，选择 </a:t>
            </a:r>
            <a:r>
              <a:rPr lang="en-US" altLang="zh-CN" sz="2000" dirty="0">
                <a:solidFill>
                  <a:srgbClr val="333333"/>
                </a:solidFill>
                <a:latin typeface="+mn-ea"/>
              </a:rPr>
              <a:t>New -&gt; </a:t>
            </a:r>
            <a:r>
              <a:rPr lang="en-US" altLang="zh-CN" sz="2000" dirty="0" smtClean="0">
                <a:solidFill>
                  <a:srgbClr val="333333"/>
                </a:solidFill>
                <a:latin typeface="+mn-ea"/>
              </a:rPr>
              <a:t>Class</a:t>
            </a:r>
            <a:r>
              <a:rPr lang="zh-CN" altLang="en-US" sz="2000" dirty="0" smtClean="0">
                <a:solidFill>
                  <a:srgbClr val="333333"/>
                </a:solidFill>
                <a:latin typeface="+mn-ea"/>
              </a:rPr>
              <a:t>。和我们平时开发</a:t>
            </a:r>
            <a:r>
              <a:rPr lang="en-US" altLang="zh-CN" sz="2000" dirty="0" smtClean="0">
                <a:solidFill>
                  <a:srgbClr val="333333"/>
                </a:solidFill>
                <a:latin typeface="+mn-ea"/>
              </a:rPr>
              <a:t>Java</a:t>
            </a:r>
            <a:r>
              <a:rPr lang="zh-CN" altLang="en-US" sz="2000" dirty="0" smtClean="0">
                <a:solidFill>
                  <a:srgbClr val="333333"/>
                </a:solidFill>
                <a:latin typeface="+mn-ea"/>
              </a:rPr>
              <a:t>对象没有任何区别。</a:t>
            </a:r>
            <a:endParaRPr lang="en-US" altLang="zh-CN" sz="2000" dirty="0" smtClean="0">
              <a:solidFill>
                <a:srgbClr val="333333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2000" dirty="0">
                <a:latin typeface="+mn-ea"/>
              </a:rPr>
              <a:t>需要填写两个地方：在 </a:t>
            </a:r>
            <a:r>
              <a:rPr lang="en-US" altLang="zh-CN" sz="2000" dirty="0">
                <a:latin typeface="+mn-ea"/>
              </a:rPr>
              <a:t>Package </a:t>
            </a:r>
            <a:r>
              <a:rPr lang="zh-CN" altLang="en-US" sz="2000" dirty="0">
                <a:latin typeface="+mn-ea"/>
              </a:rPr>
              <a:t>处</a:t>
            </a:r>
            <a:r>
              <a:rPr lang="zh-CN" altLang="en-US" sz="2000" dirty="0" smtClean="0">
                <a:latin typeface="+mn-ea"/>
              </a:rPr>
              <a:t>填写你指定了类包路径：</a:t>
            </a:r>
            <a:r>
              <a:rPr lang="en-US" altLang="zh-CN" sz="2000" dirty="0" err="1" smtClean="0">
                <a:latin typeface="+mn-ea"/>
              </a:rPr>
              <a:t>com.yunhe.hadoop</a:t>
            </a:r>
            <a:r>
              <a:rPr lang="zh-CN" altLang="en-US" sz="2000" dirty="0" smtClean="0">
                <a:latin typeface="+mn-ea"/>
              </a:rPr>
              <a:t>；</a:t>
            </a:r>
            <a:r>
              <a:rPr lang="zh-CN" altLang="en-US" sz="2000" dirty="0">
                <a:latin typeface="+mn-ea"/>
              </a:rPr>
              <a:t>在 </a:t>
            </a:r>
            <a:r>
              <a:rPr lang="en-US" altLang="zh-CN" sz="2000" dirty="0">
                <a:latin typeface="+mn-ea"/>
              </a:rPr>
              <a:t>Name </a:t>
            </a:r>
            <a:r>
              <a:rPr lang="zh-CN" altLang="en-US" sz="2000" dirty="0">
                <a:latin typeface="+mn-ea"/>
              </a:rPr>
              <a:t>处填写 </a:t>
            </a:r>
            <a:r>
              <a:rPr lang="en-US" altLang="zh-CN" sz="2000" dirty="0" err="1">
                <a:latin typeface="+mn-ea"/>
              </a:rPr>
              <a:t>WordCount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2000" dirty="0">
                <a:latin typeface="+mn-ea"/>
              </a:rPr>
              <a:t>创建 </a:t>
            </a:r>
            <a:r>
              <a:rPr lang="en-US" altLang="zh-CN" sz="2000" dirty="0">
                <a:latin typeface="+mn-ea"/>
              </a:rPr>
              <a:t>Class </a:t>
            </a:r>
            <a:r>
              <a:rPr lang="zh-CN" altLang="en-US" sz="2000" dirty="0">
                <a:latin typeface="+mn-ea"/>
              </a:rPr>
              <a:t>完成后，在 </a:t>
            </a:r>
            <a:r>
              <a:rPr lang="en-US" altLang="zh-CN" sz="2000" dirty="0">
                <a:latin typeface="+mn-ea"/>
              </a:rPr>
              <a:t>Project </a:t>
            </a:r>
            <a:r>
              <a:rPr lang="zh-CN" altLang="en-US" sz="2000" dirty="0">
                <a:latin typeface="+mn-ea"/>
              </a:rPr>
              <a:t>的 </a:t>
            </a:r>
            <a:r>
              <a:rPr lang="en-US" altLang="zh-CN" sz="2000" dirty="0" err="1">
                <a:latin typeface="+mn-ea"/>
              </a:rPr>
              <a:t>src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中就能看到 </a:t>
            </a:r>
            <a:r>
              <a:rPr lang="en-US" altLang="zh-CN" sz="2000" dirty="0" err="1">
                <a:latin typeface="+mn-ea"/>
              </a:rPr>
              <a:t>WordCount.java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这个文件</a:t>
            </a:r>
            <a:r>
              <a:rPr lang="zh-CN" altLang="en-US" sz="2000" dirty="0" smtClean="0">
                <a:latin typeface="+mn-ea"/>
              </a:rPr>
              <a:t>。然后将</a:t>
            </a:r>
            <a:r>
              <a:rPr lang="en-US" altLang="zh-CN" sz="2000" dirty="0" smtClean="0">
                <a:latin typeface="+mn-ea"/>
              </a:rPr>
              <a:t>Hadoop</a:t>
            </a:r>
            <a:r>
              <a:rPr lang="zh-CN" altLang="en-US" sz="2000" dirty="0" smtClean="0">
                <a:latin typeface="+mn-ea"/>
              </a:rPr>
              <a:t>官方提供的</a:t>
            </a:r>
            <a:r>
              <a:rPr lang="en-US" altLang="zh-CN" sz="2000" dirty="0" err="1" smtClean="0">
                <a:latin typeface="+mn-ea"/>
              </a:rPr>
              <a:t>WordCount</a:t>
            </a:r>
            <a:r>
              <a:rPr lang="zh-CN" altLang="en-US" sz="2000" dirty="0" smtClean="0">
                <a:latin typeface="+mn-ea"/>
              </a:rPr>
              <a:t>源码复制进来即可。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7443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042576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/>
              <a:t>第一个</a:t>
            </a:r>
            <a:r>
              <a:rPr kumimoji="1" lang="en-US" altLang="zh-CN" dirty="0" err="1"/>
              <a:t>MapReduce</a:t>
            </a:r>
            <a:r>
              <a:rPr kumimoji="1" lang="zh-CN" altLang="en-US" sz="3600" dirty="0"/>
              <a:t>程序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3749" y="1537424"/>
            <a:ext cx="61571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做完上述步骤后，先不要急着运行。还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需要执行一项重要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操作：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将 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/</a:t>
            </a:r>
            <a:r>
              <a:rPr lang="en-US" altLang="zh-CN" sz="2000" dirty="0" err="1">
                <a:solidFill>
                  <a:srgbClr val="333333"/>
                </a:solidFill>
                <a:latin typeface="Helvetica Neue" charset="0"/>
              </a:rPr>
              <a:t>usr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/local/</a:t>
            </a:r>
            <a:r>
              <a:rPr lang="en-US" altLang="zh-CN" sz="2000" dirty="0" err="1">
                <a:solidFill>
                  <a:srgbClr val="333333"/>
                </a:solidFill>
                <a:latin typeface="Helvetica Neue" charset="0"/>
              </a:rPr>
              <a:t>hadoop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/</a:t>
            </a:r>
            <a:r>
              <a:rPr lang="en-US" altLang="zh-CN" sz="2000" dirty="0" err="1">
                <a:solidFill>
                  <a:srgbClr val="333333"/>
                </a:solidFill>
                <a:latin typeface="Helvetica Neue" charset="0"/>
              </a:rPr>
              <a:t>etc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/</a:t>
            </a:r>
            <a:r>
              <a:rPr lang="en-US" altLang="zh-CN" sz="2000" dirty="0" err="1">
                <a:solidFill>
                  <a:srgbClr val="333333"/>
                </a:solidFill>
                <a:latin typeface="Helvetica Neue" charset="0"/>
              </a:rPr>
              <a:t>hadoop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中将</a:t>
            </a:r>
            <a:r>
              <a:rPr lang="zh-CN" altLang="en-US" sz="2000" b="1" dirty="0">
                <a:solidFill>
                  <a:srgbClr val="333333"/>
                </a:solidFill>
                <a:latin typeface="Helvetica Neue" charset="0"/>
              </a:rPr>
              <a:t>有修改过的配置文件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（如伪分布式需要 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core-</a:t>
            </a:r>
            <a:r>
              <a:rPr lang="en-US" altLang="zh-CN" sz="2000" dirty="0" err="1">
                <a:solidFill>
                  <a:srgbClr val="333333"/>
                </a:solidFill>
                <a:latin typeface="Helvetica Neue" charset="0"/>
              </a:rPr>
              <a:t>site.xml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和 </a:t>
            </a:r>
            <a:r>
              <a:rPr lang="en-US" altLang="zh-CN" sz="2000" dirty="0" err="1" smtClean="0">
                <a:solidFill>
                  <a:srgbClr val="333333"/>
                </a:solidFill>
                <a:latin typeface="Helvetica Neue" charset="0"/>
              </a:rPr>
              <a:t>hdfs-site.xml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，完全分布式需要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core-</a:t>
            </a:r>
            <a:r>
              <a:rPr lang="en-US" altLang="zh-CN" sz="2000" dirty="0" err="1">
                <a:solidFill>
                  <a:srgbClr val="333333"/>
                </a:solidFill>
                <a:latin typeface="Helvetica Neue" charset="0"/>
              </a:rPr>
              <a:t>site.xml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、</a:t>
            </a:r>
            <a:r>
              <a:rPr lang="en-US" altLang="zh-CN" sz="2000" dirty="0" err="1" smtClean="0">
                <a:solidFill>
                  <a:srgbClr val="333333"/>
                </a:solidFill>
                <a:latin typeface="Helvetica Neue" charset="0"/>
              </a:rPr>
              <a:t>hdfs-site.xml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、</a:t>
            </a:r>
            <a:r>
              <a:rPr lang="en-US" altLang="zh-CN" sz="2000" dirty="0" smtClean="0">
                <a:solidFill>
                  <a:srgbClr val="333333"/>
                </a:solidFill>
                <a:latin typeface="Helvetica Neue" charset="0"/>
              </a:rPr>
              <a:t>yarn-</a:t>
            </a:r>
            <a:r>
              <a:rPr lang="en-US" altLang="zh-CN" sz="2000" dirty="0" err="1" smtClean="0">
                <a:solidFill>
                  <a:srgbClr val="333333"/>
                </a:solidFill>
                <a:latin typeface="Helvetica Neue" charset="0"/>
              </a:rPr>
              <a:t>site.xml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和</a:t>
            </a:r>
            <a:r>
              <a:rPr lang="en-US" altLang="zh-CN" sz="2000" dirty="0" err="1" smtClean="0">
                <a:solidFill>
                  <a:srgbClr val="333333"/>
                </a:solidFill>
                <a:latin typeface="Helvetica Neue" charset="0"/>
              </a:rPr>
              <a:t>mapred-site.xml</a:t>
            </a:r>
            <a:r>
              <a:rPr lang="en-US" altLang="zh-CN" sz="2000" dirty="0" smtClean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）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，以及 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log4j.properties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复制到 </a:t>
            </a:r>
            <a:r>
              <a:rPr lang="en-US" altLang="zh-CN" sz="2000" dirty="0" err="1">
                <a:solidFill>
                  <a:srgbClr val="333333"/>
                </a:solidFill>
                <a:latin typeface="Helvetica Neue" charset="0"/>
              </a:rPr>
              <a:t>WordCount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项目下的 </a:t>
            </a:r>
            <a:r>
              <a:rPr lang="en-US" altLang="zh-CN" sz="2000" dirty="0" err="1">
                <a:solidFill>
                  <a:srgbClr val="333333"/>
                </a:solidFill>
                <a:latin typeface="Helvetica Neue" charset="0"/>
              </a:rPr>
              <a:t>src</a:t>
            </a:r>
            <a:r>
              <a:rPr lang="en-US" altLang="zh-CN" sz="2000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文件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夹中，如图所示：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5"/>
          <a:stretch/>
        </p:blipFill>
        <p:spPr>
          <a:xfrm>
            <a:off x="7629525" y="1537424"/>
            <a:ext cx="4195910" cy="32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085439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/>
              <a:t>第一个</a:t>
            </a:r>
            <a:r>
              <a:rPr kumimoji="1" lang="en-US" altLang="zh-CN" dirty="0" err="1"/>
              <a:t>MapReduce</a:t>
            </a:r>
            <a:r>
              <a:rPr kumimoji="1" lang="zh-CN" altLang="en-US" sz="3600" dirty="0"/>
              <a:t>程序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3749" y="1647349"/>
            <a:ext cx="389970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右键点击刚创建的 </a:t>
            </a:r>
            <a:r>
              <a:rPr lang="en-US" altLang="zh-CN" dirty="0" err="1">
                <a:solidFill>
                  <a:srgbClr val="333333"/>
                </a:solidFill>
                <a:latin typeface="+mn-ea"/>
              </a:rPr>
              <a:t>WordCount.java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，选择 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Run As -&gt; Run Configurations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，在此处可以设置运行时的相关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参数。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切换到 “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Arguments” 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栏，在 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Program arguments 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处填写 “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input output” 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就可以了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这两个参数代表了我们前面在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</a:rPr>
              <a:t>HDFS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上面创建的文件输入路径和统计结果输出路径。</a:t>
            </a:r>
            <a:endParaRPr lang="zh-CN" alt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16" y="1368885"/>
            <a:ext cx="6108333" cy="48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4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目录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4043551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、开发环境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3" y="4165391"/>
            <a:ext cx="4043551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</a:rPr>
              <a:t>3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、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安装</a:t>
            </a:r>
            <a:r>
              <a:rPr kumimoji="1" lang="en-US" altLang="zh-CN" sz="2400" b="1" dirty="0" smtClean="0">
                <a:solidFill>
                  <a:schemeClr val="bg1"/>
                </a:solidFill>
              </a:rPr>
              <a:t>Eclipse-Hadoop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插件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准备基于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的开发环境，同时确保前期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集群配置正常运行。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使用基于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插件，并进行连接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。实现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环境下开发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4" y="2343933"/>
            <a:ext cx="3689819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</a:rPr>
              <a:t>2</a:t>
            </a:r>
            <a:r>
              <a:rPr kumimoji="1" lang="zh-CN" altLang="en-US" sz="2800" b="1" dirty="0" smtClean="0">
                <a:solidFill>
                  <a:schemeClr val="bg1"/>
                </a:solidFill>
              </a:rPr>
              <a:t>、安装</a:t>
            </a:r>
            <a:r>
              <a:rPr kumimoji="1" lang="en-US" altLang="zh-CN" sz="2800" b="1" dirty="0" smtClean="0">
                <a:solidFill>
                  <a:schemeClr val="bg1"/>
                </a:solidFill>
              </a:rPr>
              <a:t>Eclipse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3689818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bg1"/>
                </a:solidFill>
              </a:rPr>
              <a:t>4</a:t>
            </a:r>
            <a:r>
              <a:rPr kumimoji="1" lang="zh-CN" altLang="en-US" sz="2000" b="1" dirty="0" smtClean="0">
                <a:solidFill>
                  <a:schemeClr val="bg1"/>
                </a:solidFill>
              </a:rPr>
              <a:t>、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第一个</a:t>
            </a:r>
            <a:r>
              <a:rPr kumimoji="1" lang="en-US" altLang="zh-CN" sz="2000" b="1" dirty="0" err="1" smtClean="0">
                <a:solidFill>
                  <a:schemeClr val="bg1"/>
                </a:solidFill>
              </a:rPr>
              <a:t>MapReduce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程序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内置的软件中心，安装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程序。也可以使用命令行进行安装。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测试配置好的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开发环境，了解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的基本运行原理。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87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014001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/>
              <a:t>第一个</a:t>
            </a:r>
            <a:r>
              <a:rPr kumimoji="1" lang="en-US" altLang="zh-CN" dirty="0" err="1"/>
              <a:t>MapReduce</a:t>
            </a:r>
            <a:r>
              <a:rPr kumimoji="1" lang="zh-CN" altLang="en-US" sz="3600" dirty="0"/>
              <a:t>程序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3749" y="1685925"/>
            <a:ext cx="41140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设定参数后，再次运行程序，可以看到运行成功的提示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，如右图所示。</a:t>
            </a:r>
            <a:endParaRPr lang="en-US" altLang="zh-CN" dirty="0" smtClean="0">
              <a:solidFill>
                <a:srgbClr val="33333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刷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新 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DFS Location 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后也能看到输出的 </a:t>
            </a:r>
            <a:r>
              <a:rPr lang="en-US" altLang="zh-CN" dirty="0">
                <a:solidFill>
                  <a:srgbClr val="333333"/>
                </a:solidFill>
                <a:latin typeface="+mn-ea"/>
              </a:rPr>
              <a:t>output </a:t>
            </a:r>
            <a:r>
              <a:rPr lang="zh-CN" altLang="en-US" dirty="0">
                <a:solidFill>
                  <a:srgbClr val="333333"/>
                </a:solidFill>
                <a:latin typeface="+mn-ea"/>
              </a:rPr>
              <a:t>文件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</a:rPr>
              <a:t>夹，如下图所示。</a:t>
            </a:r>
            <a:endParaRPr lang="zh-CN" alt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054" y="1685925"/>
            <a:ext cx="5041717" cy="4840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31" y="3554551"/>
            <a:ext cx="3093636" cy="31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48154" y="2511771"/>
            <a:ext cx="16914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YOU</a:t>
            </a:r>
            <a:endParaRPr kumimoji="1"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30522" y="3799432"/>
            <a:ext cx="18556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200" dirty="0" smtClean="0">
                <a:solidFill>
                  <a:srgbClr val="FFFFFF"/>
                </a:solidFill>
              </a:rPr>
              <a:t>PRESENTED</a:t>
            </a:r>
            <a:r>
              <a:rPr kumimoji="1" lang="zh-CN" altLang="en-US" sz="12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1200" dirty="0">
                <a:solidFill>
                  <a:srgbClr val="FFFFFF"/>
                </a:solidFill>
              </a:rPr>
              <a:t>BY</a:t>
            </a:r>
            <a:r>
              <a:rPr kumimoji="1" lang="zh-CN" altLang="en-US" sz="1200" dirty="0">
                <a:solidFill>
                  <a:srgbClr val="FFFFFF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FFFFFF"/>
                </a:solidFill>
              </a:rPr>
              <a:t>OfficePLUS</a:t>
            </a:r>
            <a:endParaRPr kumimoji="1" lang="zh-CN" altLang="en-US" sz="1200" dirty="0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52259" y="4108201"/>
            <a:ext cx="2988319" cy="312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模板网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-WWW.1PPT.COM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520" y="501137"/>
            <a:ext cx="8640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97097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5900" y="1809750"/>
            <a:ext cx="2028824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操作系统</a:t>
            </a:r>
            <a:endParaRPr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1428750" y="2272887"/>
            <a:ext cx="359837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本课程采用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16.0.4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desktop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版本（桌面版），不要安装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版。（不然没有你们熟悉的图形界面），安装过程请看视频。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85900" y="3254416"/>
            <a:ext cx="2028824" cy="381000"/>
          </a:xfrm>
          <a:prstGeom prst="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2.Java</a:t>
            </a:r>
            <a:r>
              <a:rPr lang="zh-CN" altLang="en-US" sz="2800" b="1" dirty="0" smtClean="0"/>
              <a:t>环境</a:t>
            </a:r>
            <a:endParaRPr lang="zh-CN" altLang="en-US" sz="2800" b="1" dirty="0"/>
          </a:p>
        </p:txBody>
      </p:sp>
      <p:sp>
        <p:nvSpPr>
          <p:cNvPr id="9" name="矩形 8"/>
          <p:cNvSpPr/>
          <p:nvPr/>
        </p:nvSpPr>
        <p:spPr>
          <a:xfrm>
            <a:off x="1428750" y="3717553"/>
            <a:ext cx="359837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1.8.11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版本，因为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本身自带</a:t>
            </a:r>
            <a:r>
              <a:rPr lang="en-US" altLang="zh-CN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OpenJDK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。为了与平时开发环境保持一致，此处选择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85899" y="4699082"/>
            <a:ext cx="2028825" cy="381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3.Hadoop</a:t>
            </a:r>
            <a:r>
              <a:rPr lang="zh-CN" altLang="en-US" sz="2400" b="1" dirty="0" smtClean="0"/>
              <a:t>集群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1428750" y="5162219"/>
            <a:ext cx="3598370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根据前面课程的配置，需要使用伪分布式或完全分布式。请大家在使用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开发前，启动</a:t>
            </a:r>
            <a:r>
              <a:rPr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124"/>
          <p:cNvSpPr>
            <a:spLocks noEditPoints="1"/>
          </p:cNvSpPr>
          <p:nvPr/>
        </p:nvSpPr>
        <p:spPr bwMode="auto">
          <a:xfrm>
            <a:off x="3584308" y="494612"/>
            <a:ext cx="411616" cy="506412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0" name="文本框 29"/>
          <p:cNvSpPr txBox="1"/>
          <p:nvPr/>
        </p:nvSpPr>
        <p:spPr>
          <a:xfrm>
            <a:off x="3422157" y="1043091"/>
            <a:ext cx="82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76" y="2312598"/>
            <a:ext cx="2387600" cy="24003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409" y="1039296"/>
            <a:ext cx="1028700" cy="1016000"/>
          </a:xfrm>
          <a:prstGeom prst="ellipse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105" y="2314843"/>
            <a:ext cx="1016000" cy="1003300"/>
          </a:xfrm>
          <a:prstGeom prst="ellipse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8105" y="3902290"/>
            <a:ext cx="1016000" cy="990600"/>
          </a:xfrm>
          <a:prstGeom prst="ellipse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396" y="5297062"/>
            <a:ext cx="1003300" cy="1003300"/>
          </a:xfrm>
          <a:prstGeom prst="ellipse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44" y="1039296"/>
            <a:ext cx="1003300" cy="1041400"/>
          </a:xfrm>
          <a:prstGeom prst="ellipse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144" y="2312598"/>
            <a:ext cx="1003300" cy="1041400"/>
          </a:xfrm>
          <a:prstGeom prst="ellipse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966" y="3856467"/>
            <a:ext cx="1003300" cy="1041400"/>
          </a:xfrm>
          <a:prstGeom prst="ellipse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266" y="5258962"/>
            <a:ext cx="1003300" cy="1041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91162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安装</a:t>
            </a:r>
            <a:r>
              <a:rPr kumimoji="1" lang="en-US" altLang="zh-CN" dirty="0" smtClean="0"/>
              <a:t>Eclipse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3749" y="1368885"/>
            <a:ext cx="101576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在 </a:t>
            </a:r>
            <a:r>
              <a:rPr lang="en-US" altLang="zh-CN" sz="2000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Ubuntu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中安装 </a:t>
            </a:r>
            <a:r>
              <a:rPr lang="en-US" altLang="zh-CN" sz="2000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Eclipse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，分为两种方式：</a:t>
            </a:r>
            <a:endParaRPr lang="en-US" altLang="zh-CN" sz="2000" dirty="0" smtClean="0">
              <a:solidFill>
                <a:srgbClr val="333333"/>
              </a:solidFill>
              <a:latin typeface="Helvetica Neue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Helvetica Neue" charset="0"/>
              </a:rPr>
              <a:t>1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、可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从 </a:t>
            </a:r>
            <a:r>
              <a:rPr lang="en-US" altLang="zh-CN" sz="2000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Ubuntu 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的软件中心直接搜索安装，在桌面左侧任务栏，点击“</a:t>
            </a:r>
            <a:r>
              <a:rPr lang="en-US" altLang="zh-CN" sz="2000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</a:rPr>
              <a:t>Ubuntu</a:t>
            </a: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软件中心”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。</a:t>
            </a:r>
            <a:endParaRPr lang="en-US" altLang="zh-CN" sz="2000" dirty="0" smtClean="0">
              <a:solidFill>
                <a:srgbClr val="333333"/>
              </a:solidFill>
              <a:latin typeface="Helvetica Neue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333333"/>
                </a:solidFill>
                <a:latin typeface="Helvetica Neue" charset="0"/>
              </a:rPr>
              <a:t>2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、通过终端，在命令行模式下进行安装。</a:t>
            </a:r>
            <a:endParaRPr lang="en-US" altLang="zh-CN" sz="2000" dirty="0" smtClean="0">
              <a:solidFill>
                <a:srgbClr val="333333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67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图形安装方式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788" y="1368885"/>
            <a:ext cx="7518400" cy="48641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43749" y="1574884"/>
            <a:ext cx="19859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Helvetica Neue" charset="0"/>
              </a:rPr>
              <a:t>我们分别来介绍，首先请看第一种按照方式</a:t>
            </a:r>
            <a:r>
              <a:rPr lang="zh-CN" altLang="en-US" sz="2000" dirty="0" smtClean="0">
                <a:solidFill>
                  <a:srgbClr val="333333"/>
                </a:solidFill>
                <a:latin typeface="Helvetica Neue" charset="0"/>
              </a:rPr>
              <a:t>：</a:t>
            </a:r>
            <a:endParaRPr lang="en-US" altLang="zh-CN" sz="2000" dirty="0" smtClean="0">
              <a:solidFill>
                <a:srgbClr val="333333"/>
              </a:solidFill>
              <a:latin typeface="Helvetica Neue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找到</a:t>
            </a:r>
            <a:r>
              <a:rPr lang="en-US" altLang="zh-CN" sz="2000" dirty="0" smtClean="0"/>
              <a:t>Ubuntu</a:t>
            </a:r>
            <a:r>
              <a:rPr lang="zh-CN" altLang="en-US" sz="2000" dirty="0" smtClean="0"/>
              <a:t>软件中心，如图所示。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7521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图形安装方式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3749" y="1337595"/>
            <a:ext cx="3743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kumimoji="1" lang="zh-CN" altLang="en-US" sz="2000" dirty="0" smtClean="0"/>
              <a:t>打开软件中心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865" y="1151917"/>
            <a:ext cx="6625734" cy="51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图形安装方式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99" y="1997075"/>
            <a:ext cx="9398000" cy="4178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3748" y="1337595"/>
            <a:ext cx="944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kumimoji="1" lang="zh-CN" altLang="en-US" sz="2400" dirty="0" smtClean="0"/>
              <a:t>在搜索栏输入</a:t>
            </a:r>
            <a:r>
              <a:rPr kumimoji="1" lang="en-US" altLang="zh-CN" sz="2400" dirty="0" smtClean="0"/>
              <a:t>Eclipse</a:t>
            </a:r>
            <a:r>
              <a:rPr kumimoji="1" lang="zh-CN" altLang="en-US" sz="2400" dirty="0" smtClean="0"/>
              <a:t>，然后安装。完成后，点击该项启动验证即可。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9093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命令行安装方式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71561" y="1368885"/>
            <a:ext cx="106156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打开终端，输入命令：</a:t>
            </a:r>
            <a:r>
              <a:rPr kumimoji="1" lang="en-US" altLang="zh-CN" sz="2800" dirty="0" err="1" smtClean="0"/>
              <a:t>sudo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apt-get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install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eclipse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终端会提示按照进度，完成后回到提示符状态。</a:t>
            </a:r>
            <a:endParaRPr kumimoji="1" lang="en-US" altLang="zh-CN" sz="28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默认按照路径：</a:t>
            </a:r>
            <a:r>
              <a:rPr kumimoji="1" lang="en-US" altLang="zh-CN" sz="2800" dirty="0" smtClean="0"/>
              <a:t>/</a:t>
            </a:r>
            <a:r>
              <a:rPr kumimoji="1" lang="en-US" altLang="zh-CN" sz="2800" dirty="0" err="1" smtClean="0"/>
              <a:t>usr</a:t>
            </a:r>
            <a:r>
              <a:rPr kumimoji="1" lang="en-US" altLang="zh-CN" sz="2800" dirty="0" smtClean="0"/>
              <a:t>/lib/eclipse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启动</a:t>
            </a:r>
            <a:r>
              <a:rPr kumimoji="1" lang="en-US" altLang="zh-CN" sz="2800" dirty="0" smtClean="0"/>
              <a:t>Eclipse</a:t>
            </a:r>
            <a:r>
              <a:rPr kumimoji="1" lang="zh-CN" altLang="en-US" sz="2800" dirty="0" smtClean="0"/>
              <a:t>：切换当前路径为</a:t>
            </a:r>
            <a:r>
              <a:rPr kumimoji="1" lang="en-US" altLang="zh-CN" sz="2800" dirty="0" smtClean="0"/>
              <a:t>Eclipse</a:t>
            </a:r>
            <a:r>
              <a:rPr kumimoji="1" lang="zh-CN" altLang="en-US" sz="2800" dirty="0" smtClean="0"/>
              <a:t>按照路径，执行命令：</a:t>
            </a:r>
            <a:r>
              <a:rPr kumimoji="1" lang="en-US" altLang="zh-CN" sz="2800" dirty="0" smtClean="0"/>
              <a:t>./eclipse</a:t>
            </a:r>
            <a:r>
              <a:rPr kumimoji="1" lang="zh-CN" altLang="en-US" sz="2800" dirty="0" smtClean="0"/>
              <a:t> 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446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4014001" cy="825045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Eclipse-Hadoop</a:t>
            </a:r>
            <a:r>
              <a:rPr kumimoji="1" lang="zh-CN" altLang="en-US" dirty="0"/>
              <a:t>插件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3749" y="1368885"/>
            <a:ext cx="1024335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在 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Eclipse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上编译和运行 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MapReduce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程序，需要安装 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hadoop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-eclipse-plugin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，可下载 </a:t>
            </a:r>
            <a:r>
              <a:rPr lang="en-US" altLang="zh-CN" dirty="0" err="1">
                <a:solidFill>
                  <a:srgbClr val="333333"/>
                </a:solidFill>
                <a:latin typeface="Helvetica Neue" charset="0"/>
              </a:rPr>
              <a:t>Github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上的</a:t>
            </a:r>
            <a:r>
              <a:rPr lang="zh-CN" altLang="en-US" dirty="0">
                <a:latin typeface="Helvetica Neue" charset="0"/>
              </a:rPr>
              <a:t> </a:t>
            </a:r>
            <a:r>
              <a:rPr lang="en-US" altLang="zh-CN" dirty="0" smtClean="0">
                <a:latin typeface="Helvetica Neue" charset="0"/>
                <a:hlinkClick r:id="rId2"/>
              </a:rPr>
              <a:t>hadoop2x-eclipse-plugin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。</a:t>
            </a:r>
            <a:endParaRPr lang="zh-CN" altLang="en-US" dirty="0">
              <a:solidFill>
                <a:srgbClr val="333333"/>
              </a:solidFill>
              <a:latin typeface="Helvetica Neue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下载后，将 </a:t>
            </a:r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hadoop-eclipse-plugin-2.8.0.jar 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复制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到 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Eclipse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安装目录的 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plugins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文件夹中，运行 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eclipse -clean 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重启 </a:t>
            </a:r>
            <a:r>
              <a:rPr lang="en-US" altLang="zh-CN" dirty="0">
                <a:solidFill>
                  <a:srgbClr val="333333"/>
                </a:solidFill>
                <a:latin typeface="Helvetica Neue" charset="0"/>
              </a:rPr>
              <a:t>Eclipse </a:t>
            </a:r>
            <a:r>
              <a:rPr lang="zh-CN" altLang="en-US" dirty="0">
                <a:solidFill>
                  <a:srgbClr val="333333"/>
                </a:solidFill>
                <a:latin typeface="Helvetica Neue" charset="0"/>
              </a:rPr>
              <a:t>即可（添加插件后只需要运行一次该命令，以后按照正常方式启动就行了）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。如下图所示，出现</a:t>
            </a:r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DFS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Helvetica Neue" charset="0"/>
              </a:rPr>
              <a:t>Locations</a:t>
            </a:r>
            <a:r>
              <a:rPr lang="zh-CN" altLang="en-US" dirty="0" smtClean="0">
                <a:solidFill>
                  <a:srgbClr val="333333"/>
                </a:solidFill>
                <a:latin typeface="Helvetica Neue" charset="0"/>
              </a:rPr>
              <a:t>。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13" y="3756025"/>
            <a:ext cx="7785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3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1061</Words>
  <Application>Microsoft Macintosh PowerPoint</Application>
  <PresentationFormat>宽屏</PresentationFormat>
  <Paragraphs>81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Helvetica Neue</vt:lpstr>
      <vt:lpstr>Times New Roman</vt:lpstr>
      <vt:lpstr>微软雅黑</vt:lpstr>
      <vt:lpstr>Arial</vt:lpstr>
      <vt:lpstr>第一PPT模板网：www.1ppt.com</vt:lpstr>
      <vt:lpstr>PowerPoint 演示文稿</vt:lpstr>
      <vt:lpstr>PowerPoint 演示文稿</vt:lpstr>
      <vt:lpstr>PowerPoint 演示文稿</vt:lpstr>
      <vt:lpstr>安装Eclipse</vt:lpstr>
      <vt:lpstr>图形安装方式</vt:lpstr>
      <vt:lpstr>图形安装方式</vt:lpstr>
      <vt:lpstr>图形安装方式</vt:lpstr>
      <vt:lpstr>命令行安装方式</vt:lpstr>
      <vt:lpstr>安装Eclipse-Hadoop插件 </vt:lpstr>
      <vt:lpstr>安装Eclipse-Hadoop插件</vt:lpstr>
      <vt:lpstr>安装Eclipse-Hadoop插件</vt:lpstr>
      <vt:lpstr>安装Eclipse-Hadoop插件</vt:lpstr>
      <vt:lpstr>安装Eclipse-Hadoop插件</vt:lpstr>
      <vt:lpstr>第一个MapReduce程序</vt:lpstr>
      <vt:lpstr>第一个MapReduce程序</vt:lpstr>
      <vt:lpstr>第一个MapReduce程序</vt:lpstr>
      <vt:lpstr>第一个MapReduce程序</vt:lpstr>
      <vt:lpstr>第一个MapReduce程序</vt:lpstr>
      <vt:lpstr>第一个MapReduce程序</vt:lpstr>
      <vt:lpstr>第一个MapReduce程序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hp h</cp:lastModifiedBy>
  <cp:revision>84</cp:revision>
  <dcterms:created xsi:type="dcterms:W3CDTF">2015-08-05T01:47:03Z</dcterms:created>
  <dcterms:modified xsi:type="dcterms:W3CDTF">2017-05-26T02:42:39Z</dcterms:modified>
</cp:coreProperties>
</file>